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67" r:id="rId7"/>
    <p:sldId id="263" r:id="rId8"/>
    <p:sldId id="262" r:id="rId9"/>
    <p:sldId id="259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52A57-90B8-8EA3-81F0-26669FE3FF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3E9200-47F0-4C8D-9470-C6F8756F62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E6B55-202B-FE94-C08E-DA64446FB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06389-53D6-85B8-9B9B-CBE709957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968925-1B81-754D-F9DC-5748BB657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463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94016-A759-FF05-B628-1673ADBFC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1E4A9-FE2B-FB27-3AD9-D29642A14C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7A219-B22C-B1B0-ACA6-06A65BA6F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D66EE-9E25-ADDD-BAF1-3C9890925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2F93B-17F6-FD5B-CD7E-5BE313FC1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37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23F789-1403-C5EC-E57E-FCCE962F4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F47D93-35F4-9414-E1C2-128F5CC814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E9403-E7D6-07D9-ED3C-DC44B60E4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69899-033B-84A8-48DF-5EB8AF264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903BE-5A57-1DC1-AD79-F85E2195B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71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B5660-4FF1-9923-D308-9A331966E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65F55-2AAE-58FD-BD79-0004944C6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A3CDC-E33E-851E-748A-3C64BC569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FD575-0198-4C08-4CF7-E93E59B6E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7906E-8127-40B1-E11B-9295FC2FB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650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58E7E-B02D-4924-A796-C922087AE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20E101-B716-E7C3-2D25-61FDCA5F0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A983E-BBEF-A452-6003-C74141A59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75560-4032-0D6C-2EFA-706C382D7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7699B-7E7D-ADE2-83C0-DC8E6E0C2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25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6753-D511-D245-2A5C-B7724D5F2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F0C22-06FF-8A23-780D-4DBB8F3D9D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CD2100-5DE0-9430-09F6-752E7AC948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718953-520D-8E10-4E74-44AF6A14D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716D6E-930D-B07D-4B77-31FD5B613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285728-2055-A6AC-6167-14C8D5DED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1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478B-9427-47BB-34F9-38EDB0989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FE132-88DA-AA15-607A-114FEAEBA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6B5992-653B-4915-A42C-FBF54407EA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C6F975-3014-D02F-6206-4C1CA7ABC1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A9CBC0-6569-CEFB-1FAF-C4B0BE23D1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74546B-9743-40A6-B062-B31CA045D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E3D4E3-B3CE-5DB2-85E1-A9A38B7E0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52289D-2A6A-7A5F-3580-1FDCA5EE1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23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CCF2-FA51-B2CB-31FF-0A62D1578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C79EF7-F697-6110-D46D-EBFC9BB7F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333089-96A7-1B88-1ADE-EB3338860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E6E892-7B36-7A48-BCBC-9B3B31068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50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667C87-1217-3FFF-E784-2E9E9FAEB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24DF5D-9BD5-56B4-8875-0C1B8A424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484D9D-52E8-0DF9-F215-EA2928E25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816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D5250-A1A9-CB11-618D-7200F2EC0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B0F8D-F07F-4844-E7DF-E552504F9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9F1CBA-72E7-01BF-1474-00737F606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A6EA8-7658-1470-3539-59FCE7A26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0B84A-6526-CE70-E1D8-E15249D48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CE5419-F7E0-D0A3-E10A-89DA8665A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63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44868-F3D3-1F71-A487-B68A64FEC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D042EC-7655-A64D-87AD-0A3209F93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56D0B-EB5F-0D87-0805-915BF3585E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9CAFF-8423-73FA-1720-E2F7F14C9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EF02B-BCF7-313A-5B09-38E18F94A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BBF0B-1013-8185-A996-02862D5AC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397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99B6E6-44A6-11FB-8D7C-3F9F3BAA8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038E8-450F-C2C4-8F2D-3835E9E75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03336-237E-6BDC-8872-8019359F26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FFC11F-B096-2E40-80D4-AD25FF6CA4C3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A481A-1DB7-0BE6-6B63-68CB222FC9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B9BCD-DC1B-A0F1-7DB8-E09A53999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8741D9-DB5D-704A-8C5A-2F9AF0591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69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ndico.global/event/15936/contributions/140215/attachments/64983/125724/LZUpdates-NickF.pdf" TargetMode="External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ndico.global/event/15936/contributions/140215/attachments/64983/125724/LZUpdates-NickF.pdf" TargetMode="External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ndico.global/event/15936/contributions/140215/attachments/64983/125724/LZUpdates-NickF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44039122/figure/fig18/AS:940738644811795@1601300979276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ndico.global/event/15936/contributions/140215/attachments/64983/125724/LZUpdates-NickF.pdf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81DC9-C71F-41DD-A3B9-B9F56B5A0A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16502"/>
          </a:xfrm>
        </p:spPr>
        <p:txBody>
          <a:bodyPr>
            <a:normAutofit fontScale="90000"/>
          </a:bodyPr>
          <a:lstStyle/>
          <a:p>
            <a:r>
              <a:rPr lang="en-US" dirty="0"/>
              <a:t>Dark matter detectors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ED17D5-04E6-D24E-331D-F2B91BBE62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93369"/>
            <a:ext cx="9144000" cy="916502"/>
          </a:xfrm>
        </p:spPr>
        <p:txBody>
          <a:bodyPr/>
          <a:lstStyle/>
          <a:p>
            <a:r>
              <a:rPr lang="en-US" dirty="0"/>
              <a:t>Dark matter &amp; the Universe, lecture 5 illustrative slides</a:t>
            </a:r>
          </a:p>
          <a:p>
            <a:r>
              <a:rPr lang="en-US" dirty="0"/>
              <a:t>Ed Daw</a:t>
            </a:r>
          </a:p>
        </p:txBody>
      </p:sp>
    </p:spTree>
    <p:extLst>
      <p:ext uri="{BB962C8B-B14F-4D97-AF65-F5344CB8AC3E}">
        <p14:creationId xmlns:p14="http://schemas.microsoft.com/office/powerpoint/2010/main" val="370247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5654E0-F829-86DB-90BD-CF2C94226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869" y="445051"/>
            <a:ext cx="7505545" cy="59678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EC3B5C-9CD3-C90C-1994-E14B5F450ECE}"/>
              </a:ext>
            </a:extLst>
          </p:cNvPr>
          <p:cNvSpPr txBox="1"/>
          <p:nvPr/>
        </p:nvSpPr>
        <p:spPr>
          <a:xfrm>
            <a:off x="-21785" y="5530756"/>
            <a:ext cx="400520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From the talk by Nicholas Fieldhouse,</a:t>
            </a:r>
          </a:p>
          <a:p>
            <a:r>
              <a:rPr lang="en-US" sz="1600" dirty="0"/>
              <a:t>DMUK meeting, 1</a:t>
            </a:r>
            <a:r>
              <a:rPr lang="en-US" sz="1600" baseline="30000" dirty="0"/>
              <a:t>st</a:t>
            </a:r>
            <a:r>
              <a:rPr lang="en-US" sz="1600" dirty="0"/>
              <a:t> Dec 2025, Univ. of</a:t>
            </a:r>
          </a:p>
          <a:p>
            <a:r>
              <a:rPr lang="en-US" sz="1600" dirty="0"/>
              <a:t>Birmingham. </a:t>
            </a:r>
            <a:r>
              <a:rPr lang="en-US" sz="1600" dirty="0">
                <a:hlinkClick r:id="rId3"/>
              </a:rPr>
              <a:t>https://indico.global/event/</a:t>
            </a:r>
          </a:p>
          <a:p>
            <a:r>
              <a:rPr lang="en-US" sz="1600" dirty="0">
                <a:hlinkClick r:id="rId3"/>
              </a:rPr>
              <a:t>15936/contributions/140215/attachments/</a:t>
            </a:r>
          </a:p>
          <a:p>
            <a:r>
              <a:rPr lang="en-US" sz="1600" dirty="0">
                <a:hlinkClick r:id="rId3"/>
              </a:rPr>
              <a:t>64983/125724/LZUpdates-NickF.pdf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56248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762831-8C2F-E4ED-3BB8-8D0F04088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972" y="485573"/>
            <a:ext cx="7772400" cy="58868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4EBEA5-80B6-ED20-A70B-8D0B97C10FAE}"/>
              </a:ext>
            </a:extLst>
          </p:cNvPr>
          <p:cNvSpPr txBox="1"/>
          <p:nvPr/>
        </p:nvSpPr>
        <p:spPr>
          <a:xfrm>
            <a:off x="-21785" y="5530756"/>
            <a:ext cx="400520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From the talk by Nicholas Fieldhouse,</a:t>
            </a:r>
          </a:p>
          <a:p>
            <a:r>
              <a:rPr lang="en-US" sz="1600" dirty="0"/>
              <a:t>DMUK meeting, 1</a:t>
            </a:r>
            <a:r>
              <a:rPr lang="en-US" sz="1600" baseline="30000" dirty="0"/>
              <a:t>st</a:t>
            </a:r>
            <a:r>
              <a:rPr lang="en-US" sz="1600" dirty="0"/>
              <a:t> Dec 2025, Univ. of</a:t>
            </a:r>
          </a:p>
          <a:p>
            <a:r>
              <a:rPr lang="en-US" sz="1600" dirty="0"/>
              <a:t>Birmingham. </a:t>
            </a:r>
            <a:r>
              <a:rPr lang="en-US" sz="1600" dirty="0">
                <a:hlinkClick r:id="rId3"/>
              </a:rPr>
              <a:t>https://indico.global/event/</a:t>
            </a:r>
          </a:p>
          <a:p>
            <a:r>
              <a:rPr lang="en-US" sz="1600" dirty="0">
                <a:hlinkClick r:id="rId3"/>
              </a:rPr>
              <a:t>15936/contributions/140215/attachments/</a:t>
            </a:r>
          </a:p>
          <a:p>
            <a:r>
              <a:rPr lang="en-US" sz="1600" dirty="0">
                <a:hlinkClick r:id="rId3"/>
              </a:rPr>
              <a:t>64983/125724/LZUpdates-NickF.pdf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23221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A9D88-383C-D959-6CD7-42D182E18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639" y="-9207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DFCBAE-19A4-F1B2-2170-0F3109FC572E}"/>
              </a:ext>
            </a:extLst>
          </p:cNvPr>
          <p:cNvSpPr txBox="1"/>
          <p:nvPr/>
        </p:nvSpPr>
        <p:spPr>
          <a:xfrm>
            <a:off x="748060" y="892097"/>
            <a:ext cx="1051560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Nuclear recoils carry keV of kinetic energy into a detector.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This energy can be converted into observable signatures – in particular scintillation light, ionization electrons and phonons (heating of the crystal)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Radioactive background can mask and mimic signals.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Underground operation is necessary to suppress cosmic rays.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detector itself and the surrounding environment are also radioactive to some extent.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Shielding and vetoes are additional </a:t>
            </a:r>
            <a:r>
              <a:rPr lang="en-US" sz="2800" dirty="0" err="1"/>
              <a:t>defences</a:t>
            </a:r>
            <a:r>
              <a:rPr lang="en-US" sz="2800" dirty="0"/>
              <a:t> to suppress noise.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detector can be </a:t>
            </a:r>
            <a:r>
              <a:rPr lang="en-US" sz="2800" dirty="0" err="1"/>
              <a:t>fiducialised</a:t>
            </a:r>
            <a:r>
              <a:rPr lang="en-US" sz="2800" dirty="0"/>
              <a:t> to eliminate events occurring near its surface.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Modern detectors have excluded WIMPs in our local halo with exquisite sensitivity, current limits are at the 2x10</a:t>
            </a:r>
            <a:r>
              <a:rPr lang="en-US" sz="2800" baseline="30000" dirty="0"/>
              <a:t>-12</a:t>
            </a:r>
            <a:r>
              <a:rPr lang="en-US" sz="2800" dirty="0"/>
              <a:t> pb level!</a:t>
            </a:r>
          </a:p>
        </p:txBody>
      </p:sp>
    </p:spTree>
    <p:extLst>
      <p:ext uri="{BB962C8B-B14F-4D97-AF65-F5344CB8AC3E}">
        <p14:creationId xmlns:p14="http://schemas.microsoft.com/office/powerpoint/2010/main" val="1979369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3BDA5D-666B-E7E1-3033-B4C3CA49F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187" y="422187"/>
            <a:ext cx="6435813" cy="64358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0BFD77-06E0-7A86-CE83-99B6D2612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9" y="2103255"/>
            <a:ext cx="5607907" cy="6012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36D1A5-E660-4DD6-7A58-48C5D5C64022}"/>
              </a:ext>
            </a:extLst>
          </p:cNvPr>
          <p:cNvSpPr txBox="1"/>
          <p:nvPr/>
        </p:nvSpPr>
        <p:spPr>
          <a:xfrm>
            <a:off x="75709" y="62563"/>
            <a:ext cx="57420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Differential WIMP scattering</a:t>
            </a:r>
          </a:p>
          <a:p>
            <a:r>
              <a:rPr lang="en-US" sz="3600" dirty="0"/>
              <a:t>rate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451F09-0C2B-A836-BD95-1E25F76D670D}"/>
              </a:ext>
            </a:extLst>
          </p:cNvPr>
          <p:cNvSpPr txBox="1"/>
          <p:nvPr/>
        </p:nvSpPr>
        <p:spPr>
          <a:xfrm>
            <a:off x="8452624" y="4427033"/>
            <a:ext cx="1694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differential rate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C17E25-EC28-7E41-67D8-89372BE50999}"/>
              </a:ext>
            </a:extLst>
          </p:cNvPr>
          <p:cNvSpPr txBox="1"/>
          <p:nvPr/>
        </p:nvSpPr>
        <p:spPr>
          <a:xfrm>
            <a:off x="8495103" y="872943"/>
            <a:ext cx="33041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number of events in 1 year</a:t>
            </a:r>
          </a:p>
          <a:p>
            <a:r>
              <a:rPr lang="en-US" dirty="0"/>
              <a:t>assuming a 1000kg target and a</a:t>
            </a:r>
          </a:p>
          <a:p>
            <a:r>
              <a:rPr lang="en-US" dirty="0"/>
              <a:t>wimp nucleon cross section of</a:t>
            </a:r>
          </a:p>
          <a:p>
            <a:r>
              <a:rPr lang="en-US" dirty="0"/>
              <a:t>10</a:t>
            </a:r>
            <a:r>
              <a:rPr lang="en-US" baseline="30000" dirty="0"/>
              <a:t>-9</a:t>
            </a:r>
            <a:r>
              <a:rPr lang="en-US" dirty="0"/>
              <a:t> pb.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C06F99-A2FC-677E-1A2B-15428DF8D10E}"/>
              </a:ext>
            </a:extLst>
          </p:cNvPr>
          <p:cNvSpPr txBox="1"/>
          <p:nvPr/>
        </p:nvSpPr>
        <p:spPr>
          <a:xfrm>
            <a:off x="118924" y="2846602"/>
            <a:ext cx="556469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differential rate is plotted here assuming a 10</a:t>
            </a:r>
            <a:r>
              <a:rPr lang="en-US" baseline="30000" dirty="0"/>
              <a:t>-9 </a:t>
            </a:r>
            <a:r>
              <a:rPr lang="en-US" dirty="0"/>
              <a:t>pb WIMP nucleon elastic scattering cross section, a 1000kg detector consisting of Xenon, A=131, and a 100GeV/c</a:t>
            </a:r>
            <a:r>
              <a:rPr lang="en-US" baseline="30000" dirty="0"/>
              <a:t>2</a:t>
            </a:r>
            <a:r>
              <a:rPr lang="en-US" dirty="0"/>
              <a:t> wimp with a halo density of 0.45 GeV/c</a:t>
            </a:r>
            <a:r>
              <a:rPr lang="en-US" baseline="30000" dirty="0"/>
              <a:t>2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Also shown is the total rate up to 30keV recoil energy,</a:t>
            </a:r>
          </a:p>
          <a:p>
            <a:r>
              <a:rPr lang="en-US" dirty="0"/>
              <a:t>where the differential rate has dropped by two orders of magnitude. There are a total of 10 events, of which 5 are below a recoil energy of 5keV.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2032F4-0DCE-DE04-390A-48B7C0FB36AA}"/>
              </a:ext>
            </a:extLst>
          </p:cNvPr>
          <p:cNvSpPr txBox="1"/>
          <p:nvPr/>
        </p:nvSpPr>
        <p:spPr>
          <a:xfrm>
            <a:off x="75709" y="1359908"/>
            <a:ext cx="5274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lecture 4 we derived the differential rate for WIMP</a:t>
            </a:r>
          </a:p>
          <a:p>
            <a:r>
              <a:rPr lang="en-US" dirty="0"/>
              <a:t>nucleon elastic scattering. Per kg of detector,</a:t>
            </a:r>
          </a:p>
        </p:txBody>
      </p:sp>
    </p:spTree>
    <p:extLst>
      <p:ext uri="{BB962C8B-B14F-4D97-AF65-F5344CB8AC3E}">
        <p14:creationId xmlns:p14="http://schemas.microsoft.com/office/powerpoint/2010/main" val="298460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32BADA-E332-0FF6-3085-33E25332E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492" y="-105104"/>
            <a:ext cx="9340535" cy="660049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BB3DCD-B0B7-CF6A-8473-5FA3A53092F1}"/>
              </a:ext>
            </a:extLst>
          </p:cNvPr>
          <p:cNvSpPr txBox="1"/>
          <p:nvPr/>
        </p:nvSpPr>
        <p:spPr>
          <a:xfrm>
            <a:off x="1074537" y="6411310"/>
            <a:ext cx="9674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V.A. Kudryavtsev, Dark Matter and the Universe course notes, private communication (2025)</a:t>
            </a:r>
          </a:p>
        </p:txBody>
      </p:sp>
    </p:spTree>
    <p:extLst>
      <p:ext uri="{BB962C8B-B14F-4D97-AF65-F5344CB8AC3E}">
        <p14:creationId xmlns:p14="http://schemas.microsoft.com/office/powerpoint/2010/main" val="2027705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72CE86-4DF1-2E6F-2598-96C40A7EA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073" y="0"/>
            <a:ext cx="6431853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3951C6-4A20-3934-2570-36654F038F62}"/>
              </a:ext>
            </a:extLst>
          </p:cNvPr>
          <p:cNvSpPr txBox="1"/>
          <p:nvPr/>
        </p:nvSpPr>
        <p:spPr>
          <a:xfrm>
            <a:off x="178676" y="5255172"/>
            <a:ext cx="44382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the talk by Nicholas Fieldhouse,</a:t>
            </a:r>
          </a:p>
          <a:p>
            <a:r>
              <a:rPr lang="en-US" dirty="0"/>
              <a:t>DMUK meeting, 1</a:t>
            </a:r>
            <a:r>
              <a:rPr lang="en-US" baseline="30000" dirty="0"/>
              <a:t>st</a:t>
            </a:r>
            <a:r>
              <a:rPr lang="en-US" dirty="0"/>
              <a:t> Dec 2025, Univ. of</a:t>
            </a:r>
          </a:p>
          <a:p>
            <a:r>
              <a:rPr lang="en-US" dirty="0"/>
              <a:t>Birmingham. </a:t>
            </a:r>
            <a:r>
              <a:rPr lang="en-US" dirty="0">
                <a:hlinkClick r:id="rId3"/>
              </a:rPr>
              <a:t>https://indico.global/event/</a:t>
            </a:r>
          </a:p>
          <a:p>
            <a:r>
              <a:rPr lang="en-US" dirty="0">
                <a:hlinkClick r:id="rId3"/>
              </a:rPr>
              <a:t>15936/contributions/140215/attachments/</a:t>
            </a:r>
          </a:p>
          <a:p>
            <a:r>
              <a:rPr lang="en-US" dirty="0">
                <a:hlinkClick r:id="rId3"/>
              </a:rPr>
              <a:t>64983/125724/</a:t>
            </a:r>
            <a:r>
              <a:rPr lang="en-US" dirty="0" err="1">
                <a:hlinkClick r:id="rId3"/>
              </a:rPr>
              <a:t>LZUpdates-NickF.pdf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511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 of a diagram of a voltage divider&#10;&#10;Description automatically generated">
            <a:extLst>
              <a:ext uri="{FF2B5EF4-FFF2-40B4-BE49-F238E27FC236}">
                <a16:creationId xmlns:a16="http://schemas.microsoft.com/office/drawing/2014/main" id="{76DF0031-BE2D-F245-CED0-245A477E8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644" y="1486415"/>
            <a:ext cx="7489911" cy="36850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CA0475-16A4-C561-13A7-33F49E86E121}"/>
              </a:ext>
            </a:extLst>
          </p:cNvPr>
          <p:cNvSpPr txBox="1"/>
          <p:nvPr/>
        </p:nvSpPr>
        <p:spPr>
          <a:xfrm>
            <a:off x="388883" y="5990897"/>
            <a:ext cx="108897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https://www.researchgate.net/publication/344039122/figure/fig18/AS:940738644811795@1601300979276/</a:t>
            </a:r>
          </a:p>
          <a:p>
            <a:r>
              <a:rPr lang="en-US" dirty="0">
                <a:hlinkClick r:id="rId3"/>
              </a:rPr>
              <a:t>Working-principle-of-a-photomultiplier-The-electrode-system-is-mounted-in-an-evacuated.ppm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532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uperCDMS Detectors">
            <a:extLst>
              <a:ext uri="{FF2B5EF4-FFF2-40B4-BE49-F238E27FC236}">
                <a16:creationId xmlns:a16="http://schemas.microsoft.com/office/drawing/2014/main" id="{BE0C18D3-2B8F-E9D1-4ECF-DAC13F3BA8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326" y="203471"/>
            <a:ext cx="5309512" cy="3225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DA2035A-757E-E3F2-7103-040F2012D93B}"/>
              </a:ext>
            </a:extLst>
          </p:cNvPr>
          <p:cNvGrpSpPr/>
          <p:nvPr/>
        </p:nvGrpSpPr>
        <p:grpSpPr>
          <a:xfrm>
            <a:off x="6736279" y="0"/>
            <a:ext cx="4928570" cy="4349162"/>
            <a:chOff x="6746789" y="383060"/>
            <a:chExt cx="4928570" cy="4349162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5A3B7EE1-F9C9-FE7A-823A-0B368BAFC3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80885" y="528789"/>
              <a:ext cx="4577426" cy="39256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4DA6D04-224A-5A8B-DA28-D44A2EA9DBF2}"/>
                </a:ext>
              </a:extLst>
            </p:cNvPr>
            <p:cNvSpPr/>
            <p:nvPr/>
          </p:nvSpPr>
          <p:spPr>
            <a:xfrm>
              <a:off x="6746789" y="383060"/>
              <a:ext cx="4811522" cy="345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977148E-95FB-03AF-CAC8-FE534F23A384}"/>
                </a:ext>
              </a:extLst>
            </p:cNvPr>
            <p:cNvSpPr/>
            <p:nvPr/>
          </p:nvSpPr>
          <p:spPr>
            <a:xfrm>
              <a:off x="6863837" y="4386648"/>
              <a:ext cx="4811522" cy="345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900C888-F734-2EAA-84F4-FDB3BA008AA4}"/>
              </a:ext>
            </a:extLst>
          </p:cNvPr>
          <p:cNvSpPr txBox="1"/>
          <p:nvPr/>
        </p:nvSpPr>
        <p:spPr>
          <a:xfrm>
            <a:off x="1101315" y="3890606"/>
            <a:ext cx="967405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Bias the film with a constant voltage. The heating of the resistor is V</a:t>
            </a:r>
            <a:r>
              <a:rPr lang="en-US" baseline="30000" dirty="0"/>
              <a:t>2</a:t>
            </a:r>
            <a:r>
              <a:rPr lang="en-US" dirty="0"/>
              <a:t>/R where R is the resistance.</a:t>
            </a:r>
          </a:p>
          <a:p>
            <a:endParaRPr lang="en-US" dirty="0"/>
          </a:p>
          <a:p>
            <a:r>
              <a:rPr lang="en-US" dirty="0"/>
              <a:t>When the temperature rises, the resistance rises, so the heating drops and the film cools again.</a:t>
            </a:r>
          </a:p>
          <a:p>
            <a:r>
              <a:rPr lang="en-US" dirty="0"/>
              <a:t>In this way, you can use a constant voltage to stabilize the film at a temperature part way up its</a:t>
            </a:r>
          </a:p>
          <a:p>
            <a:r>
              <a:rPr lang="en-US" dirty="0"/>
              <a:t>superconducting / normal conducting transition curve.</a:t>
            </a:r>
          </a:p>
          <a:p>
            <a:endParaRPr lang="en-US" dirty="0"/>
          </a:p>
          <a:p>
            <a:r>
              <a:rPr lang="en-US" dirty="0"/>
              <a:t>phonon signals manifest themselves as small pulses in the voltage caused by small energy </a:t>
            </a:r>
          </a:p>
          <a:p>
            <a:r>
              <a:rPr lang="en-US" dirty="0"/>
              <a:t>depositions giving rise to transient heating of the tungsten film.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E33DBA-5D0A-DE3B-6D9F-694575CE8A8B}"/>
              </a:ext>
            </a:extLst>
          </p:cNvPr>
          <p:cNvSpPr txBox="1"/>
          <p:nvPr/>
        </p:nvSpPr>
        <p:spPr>
          <a:xfrm>
            <a:off x="97002" y="6183614"/>
            <a:ext cx="77208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9FF"/>
                </a:solidFill>
              </a:rPr>
              <a:t>[1] TUNING OF TUNGSTEN TRANSITION EDGE SENSORS USING IRON IMPLANTATION </a:t>
            </a:r>
          </a:p>
          <a:p>
            <a:r>
              <a:rPr lang="en-US" sz="1600" dirty="0">
                <a:solidFill>
                  <a:srgbClr val="0029FF"/>
                </a:solidFill>
              </a:rPr>
              <a:t>https://</a:t>
            </a:r>
            <a:r>
              <a:rPr lang="en-US" sz="1600" dirty="0" err="1">
                <a:solidFill>
                  <a:srgbClr val="0029FF"/>
                </a:solidFill>
              </a:rPr>
              <a:t>api.semanticscholar.org</a:t>
            </a:r>
            <a:r>
              <a:rPr lang="en-US" sz="1600" dirty="0">
                <a:solidFill>
                  <a:srgbClr val="0029FF"/>
                </a:solidFill>
              </a:rPr>
              <a:t>/CorpusID:18675720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9DEC1A-6299-95A1-83D0-07062904DDDD}"/>
              </a:ext>
            </a:extLst>
          </p:cNvPr>
          <p:cNvSpPr txBox="1"/>
          <p:nvPr/>
        </p:nvSpPr>
        <p:spPr>
          <a:xfrm>
            <a:off x="7555075" y="659070"/>
            <a:ext cx="525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29FF"/>
                </a:solidFill>
              </a:rPr>
              <a:t>[1]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718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291EC-3C59-8BCA-2D38-80AEB50F5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of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E6FB39-BC55-AB8C-92B2-FF153D10B5EE}"/>
              </a:ext>
            </a:extLst>
          </p:cNvPr>
          <p:cNvSpPr txBox="1"/>
          <p:nvPr/>
        </p:nvSpPr>
        <p:spPr>
          <a:xfrm>
            <a:off x="1297459" y="2088292"/>
            <a:ext cx="867038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Dominated by radiation entering the cavity.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Neutrons and gamma rays are the most problematic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Cosmic rays can act as a source of neutrons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detector itself can contain radioactive nuclides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The environment surrounding the detector.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 underground labs, radon is a particular issue.</a:t>
            </a:r>
          </a:p>
        </p:txBody>
      </p:sp>
    </p:spTree>
    <p:extLst>
      <p:ext uri="{BB962C8B-B14F-4D97-AF65-F5344CB8AC3E}">
        <p14:creationId xmlns:p14="http://schemas.microsoft.com/office/powerpoint/2010/main" val="483470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E429-D3AD-FA59-1E3F-2D7D4DF37CED}"/>
              </a:ext>
            </a:extLst>
          </p:cNvPr>
          <p:cNvSpPr txBox="1">
            <a:spLocks/>
          </p:cNvSpPr>
          <p:nvPr/>
        </p:nvSpPr>
        <p:spPr>
          <a:xfrm>
            <a:off x="2000250" y="332067"/>
            <a:ext cx="7886700" cy="72838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solidFill>
                  <a:srgbClr val="C00000"/>
                </a:solidFill>
              </a:rPr>
              <a:t>Backgrounds: radioactivity</a:t>
            </a:r>
            <a:endParaRPr lang="en-US" sz="3600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67932-1D35-2199-08E7-41715AC02188}"/>
              </a:ext>
            </a:extLst>
          </p:cNvPr>
          <p:cNvSpPr txBox="1">
            <a:spLocks/>
          </p:cNvSpPr>
          <p:nvPr/>
        </p:nvSpPr>
        <p:spPr>
          <a:xfrm>
            <a:off x="7573617" y="1060450"/>
            <a:ext cx="2792896" cy="5394817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Uranium and thorium decay chains.</a:t>
            </a:r>
          </a:p>
          <a:p>
            <a:pPr>
              <a:lnSpc>
                <a:spcPct val="100000"/>
              </a:lnSpc>
            </a:pPr>
            <a:r>
              <a:rPr lang="en-US" baseline="30000"/>
              <a:t>40</a:t>
            </a:r>
            <a:r>
              <a:rPr lang="en-US"/>
              <a:t>K is present in natural potassium.</a:t>
            </a:r>
            <a:endParaRPr lang="en-US" baseline="30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baseline="30000">
                <a:latin typeface="Times New Roman" panose="02020603050405020304" pitchFamily="18" charset="0"/>
                <a:cs typeface="Times New Roman" panose="02020603050405020304" pitchFamily="18" charset="0"/>
              </a:rPr>
              <a:t>60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Co and other radioisotopes produced by cosmic rays at the surface and in other nuclear reactions (nuclear power plants, accidents, nuclear explosions).</a:t>
            </a:r>
            <a:endParaRPr lang="en-US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radioactive_decay_series_th_u.png">
            <a:extLst>
              <a:ext uri="{FF2B5EF4-FFF2-40B4-BE49-F238E27FC236}">
                <a16:creationId xmlns:a16="http://schemas.microsoft.com/office/drawing/2014/main" id="{8E5362ED-7057-7471-5542-4995DED03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967" y="1060450"/>
            <a:ext cx="5819533" cy="4737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AB4E24-AA97-BC88-949C-76073FC008EA}"/>
              </a:ext>
            </a:extLst>
          </p:cNvPr>
          <p:cNvSpPr txBox="1"/>
          <p:nvPr/>
        </p:nvSpPr>
        <p:spPr>
          <a:xfrm>
            <a:off x="1074537" y="6411310"/>
            <a:ext cx="9674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V.A. Kudryavtsev, Dark Matter and the Universe course notes, private communication (2025)</a:t>
            </a:r>
          </a:p>
        </p:txBody>
      </p:sp>
    </p:spTree>
    <p:extLst>
      <p:ext uri="{BB962C8B-B14F-4D97-AF65-F5344CB8AC3E}">
        <p14:creationId xmlns:p14="http://schemas.microsoft.com/office/powerpoint/2010/main" val="2679625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machine&#10;&#10;Description automatically generated">
            <a:extLst>
              <a:ext uri="{FF2B5EF4-FFF2-40B4-BE49-F238E27FC236}">
                <a16:creationId xmlns:a16="http://schemas.microsoft.com/office/drawing/2014/main" id="{021B5BEA-60EA-1A6A-15DD-0A6934B16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6730"/>
            <a:ext cx="12148430" cy="52457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06E100-DFF8-D075-21A6-9F63D3DC39E1}"/>
              </a:ext>
            </a:extLst>
          </p:cNvPr>
          <p:cNvSpPr txBox="1"/>
          <p:nvPr/>
        </p:nvSpPr>
        <p:spPr>
          <a:xfrm>
            <a:off x="-21785" y="5530756"/>
            <a:ext cx="400520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From the talk by Nicholas Fieldhouse,</a:t>
            </a:r>
          </a:p>
          <a:p>
            <a:r>
              <a:rPr lang="en-US" sz="1600" dirty="0"/>
              <a:t>DMUK meeting, 1</a:t>
            </a:r>
            <a:r>
              <a:rPr lang="en-US" sz="1600" baseline="30000" dirty="0"/>
              <a:t>st</a:t>
            </a:r>
            <a:r>
              <a:rPr lang="en-US" sz="1600" dirty="0"/>
              <a:t> Dec 2025, Univ. of</a:t>
            </a:r>
          </a:p>
          <a:p>
            <a:r>
              <a:rPr lang="en-US" sz="1600" dirty="0"/>
              <a:t>Birmingham. </a:t>
            </a:r>
            <a:r>
              <a:rPr lang="en-US" sz="1600" dirty="0">
                <a:hlinkClick r:id="rId3"/>
              </a:rPr>
              <a:t>https://indico.global/event/</a:t>
            </a:r>
          </a:p>
          <a:p>
            <a:r>
              <a:rPr lang="en-US" sz="1600" dirty="0">
                <a:hlinkClick r:id="rId3"/>
              </a:rPr>
              <a:t>15936/contributions/140215/attachments/</a:t>
            </a:r>
          </a:p>
          <a:p>
            <a:r>
              <a:rPr lang="en-US" sz="1600" dirty="0">
                <a:hlinkClick r:id="rId3"/>
              </a:rPr>
              <a:t>64983/125724/LZUpdates-NickF.pdf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05582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696</Words>
  <Application>Microsoft Macintosh PowerPoint</Application>
  <PresentationFormat>Widescreen</PresentationFormat>
  <Paragraphs>71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Times New Roman</vt:lpstr>
      <vt:lpstr>Office Theme</vt:lpstr>
      <vt:lpstr>Dark matter detectors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Sources of background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Edward Daw</dc:creator>
  <cp:lastModifiedBy>Edward Daw</cp:lastModifiedBy>
  <cp:revision>5</cp:revision>
  <dcterms:created xsi:type="dcterms:W3CDTF">2025-12-03T09:01:00Z</dcterms:created>
  <dcterms:modified xsi:type="dcterms:W3CDTF">2025-12-03T15:07:46Z</dcterms:modified>
</cp:coreProperties>
</file>

<file path=docProps/thumbnail.jpeg>
</file>